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4" r:id="rId5"/>
    <p:sldId id="262" r:id="rId6"/>
    <p:sldId id="263" r:id="rId7"/>
    <p:sldId id="259" r:id="rId8"/>
    <p:sldId id="260" r:id="rId9"/>
    <p:sldId id="261" r:id="rId10"/>
    <p:sldId id="267" r:id="rId11"/>
    <p:sldId id="268" r:id="rId12"/>
    <p:sldId id="266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52" autoAdjust="0"/>
  </p:normalViewPr>
  <p:slideViewPr>
    <p:cSldViewPr snapToGrid="0" snapToObjects="1">
      <p:cViewPr>
        <p:scale>
          <a:sx n="94" d="100"/>
          <a:sy n="94" d="100"/>
        </p:scale>
        <p:origin x="-2056" y="-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09FEB-AF83-3A45-889B-9578F2FB5453}" type="datetimeFigureOut">
              <a:rPr lang="en-US" smtClean="0"/>
              <a:t>5/11/15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0164C-EEEF-0A48-913D-7E288F760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301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6CBC6-44F2-004B-AB15-80AD37DC5864}" type="datetimeFigureOut">
              <a:rPr lang="en-US" smtClean="0"/>
              <a:t>5/11/15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402BA-51CF-E24B-8BA4-FD2FE2027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232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F43C-4B63-7748-9345-B23CAC8703F8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F99F-E0A1-7E4A-9A31-7E52610BD379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02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C8F0-B183-5E44-BE50-73B35EDFD411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28A4-F8CB-FD4B-928D-F7DC4BCB98D9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8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3F1F-E3C8-4142-9838-C7797EFB96AD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7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49A6-8635-AB4E-843D-ED549470E667}" type="datetime1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6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A709-E062-F641-BA9B-70191893F797}" type="datetime1">
              <a:rPr lang="en-US" smtClean="0"/>
              <a:t>5/11/15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7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13E0-97A1-254D-B77B-FE2B9083F954}" type="datetime1">
              <a:rPr lang="en-US" smtClean="0"/>
              <a:t>5/11/15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9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DF566-A80C-0F4C-BB74-8ECA41BBDA3C}" type="datetime1">
              <a:rPr lang="en-US" smtClean="0"/>
              <a:t>5/11/15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8818-03CF-2F4C-98CD-F19192C8063B}" type="datetime1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2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BD8F-A65A-A640-AE11-506A4B326663}" type="datetime1">
              <a:rPr lang="en-US" smtClean="0"/>
              <a:t>5/11/15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4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FAFFD-AEF9-1A43-8153-75239F6FB8F9}" type="datetime1">
              <a:rPr lang="en-US" smtClean="0"/>
              <a:t>5/11/15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201A-DF1E-CB41-8AA5-AAAA9B025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Photon structure as revealed in </a:t>
            </a:r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ep</a:t>
            </a: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 collision (</a:t>
            </a:r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unpolarized</a:t>
            </a: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)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EIC </a:t>
            </a:r>
            <a:r>
              <a:rPr lang="en-US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taskforce:Xiaoxuan</a:t>
            </a:r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 Chu</a:t>
            </a:r>
          </a:p>
          <a:p>
            <a:r>
              <a:rPr lang="en-US" dirty="0" smtClean="0">
                <a:solidFill>
                  <a:schemeClr val="tx1"/>
                </a:solidFill>
                <a:latin typeface="Comic Sans MS"/>
                <a:cs typeface="Comic Sans MS"/>
              </a:rPr>
              <a:t>23/4/15</a:t>
            </a:r>
            <a:endParaRPr lang="en-US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08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x_gamma_x_rec_with_pt_cut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506" y="2918153"/>
            <a:ext cx="4250293" cy="2878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90"/>
                </a:solidFill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ϒ</a:t>
            </a:r>
            <a:r>
              <a:rPr lang="en-US" baseline="-25000" dirty="0" smtClean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r>
              <a:rPr lang="en-US" dirty="0">
                <a:solidFill>
                  <a:srgbClr val="000090"/>
                </a:solidFill>
                <a:latin typeface="Comic Sans MS"/>
                <a:cs typeface="Comic Sans MS"/>
              </a:rPr>
              <a:t>distribution</a:t>
            </a:r>
            <a:r>
              <a:rPr lang="en-US" baseline="-25000" dirty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x_gamma_resolved_re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33" y="2878373"/>
            <a:ext cx="4309030" cy="29182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851" y="1896247"/>
            <a:ext cx="3822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Reconstructed </a:t>
            </a:r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30000" dirty="0" err="1" smtClean="0">
                <a:latin typeface="Comic Sans MS"/>
                <a:cs typeface="Comic Sans MS"/>
              </a:rPr>
              <a:t>rec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latin typeface="Comic Sans MS"/>
                <a:cs typeface="Comic Sans MS"/>
              </a:rPr>
              <a:t> distribution with </a:t>
            </a:r>
            <a:r>
              <a:rPr lang="en-US" dirty="0" err="1" smtClean="0">
                <a:latin typeface="Comic Sans MS"/>
                <a:cs typeface="Comic Sans MS"/>
              </a:rPr>
              <a:t>dihadron</a:t>
            </a:r>
            <a:r>
              <a:rPr lang="en-US" dirty="0" smtClean="0">
                <a:latin typeface="Comic Sans MS"/>
                <a:cs typeface="Comic Sans MS"/>
              </a:rPr>
              <a:t> method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6027" y="1734128"/>
            <a:ext cx="3688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Correlation between </a:t>
            </a:r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latin typeface="Comic Sans MS"/>
                <a:cs typeface="Comic Sans MS"/>
              </a:rPr>
              <a:t> with </a:t>
            </a:r>
            <a:r>
              <a:rPr lang="en-US" dirty="0" err="1" smtClean="0">
                <a:latin typeface="Comic Sans MS"/>
                <a:cs typeface="Comic Sans MS"/>
              </a:rPr>
              <a:t>dihadron</a:t>
            </a:r>
            <a:r>
              <a:rPr lang="en-US" dirty="0" smtClean="0">
                <a:latin typeface="Comic Sans MS"/>
                <a:cs typeface="Comic Sans MS"/>
              </a:rPr>
              <a:t> collection in </a:t>
            </a:r>
            <a:r>
              <a:rPr lang="en-US" dirty="0" err="1">
                <a:latin typeface="Comic Sans MS"/>
                <a:cs typeface="Comic Sans MS"/>
              </a:rPr>
              <a:t>pythia</a:t>
            </a:r>
            <a:r>
              <a:rPr lang="en-US" dirty="0">
                <a:latin typeface="Comic Sans MS"/>
                <a:cs typeface="Comic Sans MS"/>
              </a:rPr>
              <a:t> and reconstructed </a:t>
            </a:r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30000" dirty="0" err="1" smtClean="0">
                <a:latin typeface="Comic Sans MS"/>
                <a:cs typeface="Comic Sans MS"/>
              </a:rPr>
              <a:t>rec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endParaRPr lang="en-US" baseline="-25000" dirty="0" smtClean="0">
              <a:latin typeface="Lucida Grande"/>
              <a:ea typeface="Lucida Grande"/>
              <a:cs typeface="Lucida Grande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p</a:t>
            </a:r>
            <a:r>
              <a:rPr lang="en-US" baseline="-25000" dirty="0" smtClean="0">
                <a:solidFill>
                  <a:srgbClr val="FF0000"/>
                </a:solidFill>
                <a:latin typeface="Comic Sans MS"/>
                <a:cs typeface="Comic Sans MS"/>
              </a:rPr>
              <a:t>T1</a:t>
            </a:r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&gt;2GeV   p</a:t>
            </a:r>
            <a:r>
              <a:rPr lang="en-US" baseline="-25000" dirty="0" smtClean="0">
                <a:solidFill>
                  <a:srgbClr val="FF0000"/>
                </a:solidFill>
                <a:latin typeface="Comic Sans MS"/>
                <a:cs typeface="Comic Sans MS"/>
              </a:rPr>
              <a:t>T2</a:t>
            </a:r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&gt;1GeV</a:t>
            </a:r>
            <a:endParaRPr lang="en-US" baseline="-25000" dirty="0">
              <a:solidFill>
                <a:srgbClr val="FF0000"/>
              </a:solidFill>
              <a:latin typeface="Lucida Grande"/>
              <a:ea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52229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67350" y="337749"/>
            <a:ext cx="67017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90"/>
                </a:solidFill>
                <a:latin typeface="Comic Sans MS"/>
                <a:cs typeface="Comic Sans MS"/>
              </a:rPr>
              <a:t>Resolved process cross section in </a:t>
            </a:r>
            <a:r>
              <a:rPr lang="en-US" sz="44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pythia</a:t>
            </a:r>
            <a:endParaRPr lang="en-US" sz="44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6362" y="2153631"/>
            <a:ext cx="214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L</a:t>
            </a:r>
            <a:r>
              <a:rPr lang="en-US" baseline="-25000" dirty="0" smtClean="0">
                <a:latin typeface="Comic Sans MS"/>
                <a:cs typeface="Comic Sans MS"/>
              </a:rPr>
              <a:t>int</a:t>
            </a:r>
            <a:r>
              <a:rPr lang="en-US" dirty="0" smtClean="0">
                <a:latin typeface="Comic Sans MS"/>
                <a:cs typeface="Comic Sans MS"/>
              </a:rPr>
              <a:t>=0.2pb</a:t>
            </a:r>
            <a:r>
              <a:rPr lang="en-US" baseline="30000" dirty="0" smtClean="0">
                <a:latin typeface="Comic Sans MS"/>
                <a:cs typeface="Comic Sans MS"/>
              </a:rPr>
              <a:t>-1</a:t>
            </a:r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11" name="Picture 10" descr="Q2_x_cs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88" y="2617435"/>
            <a:ext cx="4290827" cy="2905957"/>
          </a:xfrm>
          <a:prstGeom prst="rect">
            <a:avLst/>
          </a:prstGeom>
        </p:spPr>
      </p:pic>
      <p:pic>
        <p:nvPicPr>
          <p:cNvPr id="12" name="Picture 11" descr="Q2_x_cs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56" y="2620934"/>
            <a:ext cx="4285662" cy="290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66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82231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0090"/>
                </a:solidFill>
                <a:latin typeface="Comic Sans MS"/>
                <a:cs typeface="Comic Sans MS"/>
              </a:rPr>
              <a:t>Measurement of </a:t>
            </a:r>
            <a:r>
              <a:rPr lang="en-US" dirty="0" err="1">
                <a:solidFill>
                  <a:srgbClr val="000090"/>
                </a:solidFill>
                <a:latin typeface="Comic Sans MS"/>
                <a:cs typeface="Comic Sans MS"/>
              </a:rPr>
              <a:t>dihadron</a:t>
            </a:r>
            <a:r>
              <a:rPr lang="en-US" dirty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br>
              <a:rPr lang="en-US" dirty="0">
                <a:solidFill>
                  <a:srgbClr val="000090"/>
                </a:solidFill>
                <a:latin typeface="Comic Sans MS"/>
                <a:cs typeface="Comic Sans MS"/>
              </a:rPr>
            </a:br>
            <a:r>
              <a:rPr lang="en-US" dirty="0">
                <a:solidFill>
                  <a:srgbClr val="000090"/>
                </a:solidFill>
                <a:latin typeface="Comic Sans MS"/>
                <a:cs typeface="Comic Sans MS"/>
              </a:rPr>
              <a:t>cross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1720" y="2102698"/>
            <a:ext cx="3501334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/>
                <a:cs typeface="Comic Sans MS"/>
              </a:rPr>
              <a:t>Differential cross section for </a:t>
            </a:r>
            <a:r>
              <a:rPr lang="en-US" sz="2400" dirty="0" err="1" smtClean="0">
                <a:latin typeface="Comic Sans MS"/>
                <a:cs typeface="Comic Sans MS"/>
              </a:rPr>
              <a:t>dihadron</a:t>
            </a:r>
            <a:r>
              <a:rPr lang="en-US" sz="2400" dirty="0" smtClean="0">
                <a:latin typeface="Comic Sans MS"/>
                <a:cs typeface="Comic Sans MS"/>
              </a:rPr>
              <a:t> production:</a:t>
            </a: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d</a:t>
            </a:r>
            <a:r>
              <a:rPr lang="en-US" sz="2400" baseline="30000" dirty="0" smtClean="0">
                <a:latin typeface="Comic Sans MS"/>
                <a:cs typeface="Comic Sans MS"/>
              </a:rPr>
              <a:t>3</a:t>
            </a:r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2400" dirty="0">
                <a:latin typeface="Comic Sans MS"/>
                <a:cs typeface="Comic Sans MS"/>
              </a:rPr>
              <a:t>/</a:t>
            </a:r>
            <a:r>
              <a:rPr lang="en-US" sz="2400" dirty="0" smtClean="0">
                <a:latin typeface="Comic Sans MS"/>
                <a:cs typeface="Comic Sans MS"/>
              </a:rPr>
              <a:t>(</a:t>
            </a:r>
            <a:r>
              <a:rPr lang="en-US" sz="2400" dirty="0" err="1" smtClean="0">
                <a:latin typeface="Comic Sans MS"/>
                <a:cs typeface="Comic Sans MS"/>
              </a:rPr>
              <a:t>dy</a:t>
            </a:r>
            <a:r>
              <a:rPr lang="en-US" sz="2400" dirty="0" smtClean="0">
                <a:latin typeface="Comic Sans MS"/>
                <a:cs typeface="Comic Sans MS"/>
              </a:rPr>
              <a:t> </a:t>
            </a:r>
            <a:r>
              <a:rPr lang="en-US" sz="2400" dirty="0" err="1" smtClean="0">
                <a:latin typeface="Comic Sans MS"/>
                <a:cs typeface="Comic Sans MS"/>
              </a:rPr>
              <a:t>dx</a:t>
            </a:r>
            <a:r>
              <a:rPr lang="en-US" sz="2400" baseline="30000" dirty="0" err="1" smtClean="0">
                <a:latin typeface="Comic Sans MS"/>
                <a:cs typeface="Comic Sans MS"/>
              </a:rPr>
              <a:t>rec</a:t>
            </a:r>
            <a:r>
              <a:rPr lang="en-US" sz="2400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sz="2400" baseline="-250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2400" dirty="0" err="1" smtClean="0">
                <a:latin typeface="Comic Sans MS"/>
                <a:ea typeface="Lucida Grande"/>
                <a:cs typeface="Comic Sans MS"/>
              </a:rPr>
              <a:t>dx</a:t>
            </a:r>
            <a:r>
              <a:rPr lang="en-US" sz="2400" baseline="-25000" dirty="0" err="1" smtClean="0">
                <a:latin typeface="Comic Sans MS"/>
                <a:ea typeface="Lucida Grande"/>
                <a:cs typeface="Comic Sans MS"/>
              </a:rPr>
              <a:t>p</a:t>
            </a:r>
            <a:r>
              <a:rPr lang="en-US" sz="2400" dirty="0" smtClean="0">
                <a:latin typeface="Comic Sans MS"/>
                <a:ea typeface="Lucida Grande"/>
                <a:cs typeface="Comic Sans MS"/>
              </a:rPr>
              <a:t>)=</a:t>
            </a:r>
            <a:endParaRPr lang="en-US" sz="2400" dirty="0">
              <a:latin typeface="Lucida Grande"/>
              <a:ea typeface="Lucida Grande"/>
              <a:cs typeface="Lucida Grande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d</a:t>
            </a:r>
            <a:r>
              <a:rPr lang="en-US" sz="2400" baseline="30000" dirty="0" smtClean="0">
                <a:latin typeface="Comic Sans MS"/>
                <a:cs typeface="Comic Sans MS"/>
              </a:rPr>
              <a:t>3</a:t>
            </a:r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N</a:t>
            </a:r>
            <a:r>
              <a:rPr lang="en-US" sz="2400" dirty="0">
                <a:latin typeface="Comic Sans MS"/>
                <a:cs typeface="Comic Sans MS"/>
              </a:rPr>
              <a:t>/</a:t>
            </a:r>
            <a:r>
              <a:rPr lang="en-US" sz="2400" dirty="0" smtClean="0">
                <a:latin typeface="Comic Sans MS"/>
                <a:cs typeface="Comic Sans MS"/>
              </a:rPr>
              <a:t>(</a:t>
            </a:r>
            <a:r>
              <a:rPr lang="en-US" sz="2400" dirty="0" err="1">
                <a:latin typeface="Comic Sans MS"/>
                <a:cs typeface="Comic Sans MS"/>
              </a:rPr>
              <a:t>dy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 smtClean="0">
                <a:latin typeface="Comic Sans MS"/>
                <a:cs typeface="Comic Sans MS"/>
              </a:rPr>
              <a:t>dx</a:t>
            </a:r>
            <a:r>
              <a:rPr lang="en-US" sz="2400" baseline="30000" dirty="0" err="1" smtClean="0">
                <a:latin typeface="Comic Sans MS"/>
                <a:cs typeface="Comic Sans MS"/>
              </a:rPr>
              <a:t>rec</a:t>
            </a:r>
            <a:r>
              <a:rPr lang="en-US" sz="2400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sz="2400" baseline="-250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2400" dirty="0" err="1" smtClean="0">
                <a:latin typeface="Comic Sans MS"/>
                <a:ea typeface="Lucida Grande"/>
                <a:cs typeface="Comic Sans MS"/>
              </a:rPr>
              <a:t>dx</a:t>
            </a:r>
            <a:r>
              <a:rPr lang="en-US" sz="2400" baseline="-25000" dirty="0" err="1" smtClean="0">
                <a:latin typeface="Comic Sans MS"/>
                <a:ea typeface="Lucida Grande"/>
                <a:cs typeface="Comic Sans MS"/>
              </a:rPr>
              <a:t>p</a:t>
            </a:r>
            <a:r>
              <a:rPr lang="en-US" sz="2400" dirty="0" smtClean="0">
                <a:latin typeface="Comic Sans MS"/>
                <a:ea typeface="Lucida Grande"/>
                <a:cs typeface="Comic Sans MS"/>
              </a:rPr>
              <a:t>*L)</a:t>
            </a:r>
            <a:endParaRPr lang="en-US" sz="2400" dirty="0">
              <a:latin typeface="Comic Sans MS"/>
              <a:cs typeface="Comic Sans MS"/>
            </a:endParaRP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L</a:t>
            </a:r>
            <a:r>
              <a:rPr lang="en-US" sz="2400" baseline="-25000" dirty="0" smtClean="0">
                <a:latin typeface="Comic Sans MS"/>
                <a:cs typeface="Comic Sans MS"/>
              </a:rPr>
              <a:t>int</a:t>
            </a:r>
            <a:r>
              <a:rPr lang="en-US" sz="2400" dirty="0" smtClean="0">
                <a:latin typeface="Comic Sans MS"/>
                <a:cs typeface="Comic Sans MS"/>
              </a:rPr>
              <a:t>=counts/</a:t>
            </a:r>
            <a:r>
              <a:rPr lang="en-US" sz="2400" dirty="0" err="1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2400" dirty="0" smtClean="0">
                <a:latin typeface="Comic Sans MS"/>
                <a:cs typeface="Comic Sans MS"/>
              </a:rPr>
              <a:t>=0.2pb</a:t>
            </a:r>
            <a:r>
              <a:rPr lang="en-US" sz="2400" baseline="30000" dirty="0" smtClean="0">
                <a:latin typeface="Comic Sans MS"/>
                <a:cs typeface="Comic Sans MS"/>
              </a:rPr>
              <a:t>-1</a:t>
            </a:r>
            <a:r>
              <a:rPr lang="en-US" sz="2400" dirty="0" smtClean="0">
                <a:latin typeface="Comic Sans MS"/>
                <a:cs typeface="Comic Sans MS"/>
              </a:rPr>
              <a:t>  </a:t>
            </a:r>
            <a:endParaRPr lang="en-US" sz="2400" baseline="30000" dirty="0" smtClean="0">
              <a:latin typeface="Comic Sans MS"/>
              <a:cs typeface="Comic Sans MS"/>
            </a:endParaRPr>
          </a:p>
          <a:p>
            <a:endParaRPr lang="en-US" sz="2400" baseline="30000" dirty="0" smtClean="0">
              <a:latin typeface="Comic Sans MS"/>
              <a:cs typeface="Comic Sans MS"/>
            </a:endParaRP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smtClean="0">
                <a:latin typeface="Comic Sans MS"/>
                <a:cs typeface="Comic Sans MS"/>
              </a:rPr>
              <a:t>      </a:t>
            </a:r>
            <a:endParaRPr lang="en-US" sz="2400" dirty="0">
              <a:latin typeface="Comic Sans MS"/>
              <a:cs typeface="Comic Sans MS"/>
            </a:endParaRPr>
          </a:p>
        </p:txBody>
      </p:sp>
      <p:pic>
        <p:nvPicPr>
          <p:cNvPr id="6" name="Picture 5" descr="dihadron_cs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75" y="1656868"/>
            <a:ext cx="5559125" cy="376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53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To do list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x</a:t>
            </a:r>
            <a:r>
              <a:rPr lang="en-US" baseline="30000" dirty="0" err="1" smtClean="0"/>
              <a:t>rec</a:t>
            </a:r>
            <a:r>
              <a:rPr lang="en-US" baseline="-25000" dirty="0" err="1" smtClean="0"/>
              <a:t>ϒ</a:t>
            </a:r>
            <a:r>
              <a:rPr lang="en-US" dirty="0" smtClean="0"/>
              <a:t>  is not correlated well with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ϒ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Change the </a:t>
            </a:r>
            <a:r>
              <a:rPr lang="en-US" dirty="0" err="1" smtClean="0"/>
              <a:t>dihadron</a:t>
            </a:r>
            <a:r>
              <a:rPr lang="en-US" dirty="0" smtClean="0"/>
              <a:t> collection cuts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Using </a:t>
            </a:r>
            <a:r>
              <a:rPr lang="en-US" dirty="0" err="1" smtClean="0"/>
              <a:t>dijet</a:t>
            </a:r>
            <a:r>
              <a:rPr lang="en-US" dirty="0" smtClean="0"/>
              <a:t> method </a:t>
            </a:r>
          </a:p>
          <a:p>
            <a:r>
              <a:rPr lang="en-US" dirty="0" smtClean="0"/>
              <a:t>Generate more data to get higher L</a:t>
            </a:r>
            <a:r>
              <a:rPr lang="en-US" baseline="-25000" dirty="0" smtClean="0"/>
              <a:t>int.</a:t>
            </a:r>
          </a:p>
          <a:p>
            <a:r>
              <a:rPr lang="en-US" dirty="0" err="1"/>
              <a:t>x</a:t>
            </a:r>
            <a:r>
              <a:rPr lang="en-US" baseline="-25000" dirty="0" err="1" smtClean="0"/>
              <a:t>p</a:t>
            </a:r>
            <a:r>
              <a:rPr lang="en-US" dirty="0" smtClean="0"/>
              <a:t> is also can be reconstructed.</a:t>
            </a:r>
          </a:p>
          <a:p>
            <a:r>
              <a:rPr lang="en-US" dirty="0" smtClean="0"/>
              <a:t>Way to distinguish resolved,</a:t>
            </a:r>
            <a:r>
              <a:rPr lang="en-US" dirty="0"/>
              <a:t> </a:t>
            </a:r>
            <a:r>
              <a:rPr lang="en-US" dirty="0" smtClean="0"/>
              <a:t>direct, VMD process.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7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1720" y="1656869"/>
            <a:ext cx="3501334" cy="4770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/>
                <a:cs typeface="Comic Sans MS"/>
              </a:rPr>
              <a:t>Transfer energy</a:t>
            </a:r>
          </a:p>
          <a:p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 smtClean="0">
                <a:latin typeface="Comic Sans MS"/>
                <a:cs typeface="Comic Sans MS"/>
              </a:rPr>
              <a:t>p</a:t>
            </a:r>
            <a:r>
              <a:rPr lang="en-US" sz="2400" baseline="-25000" dirty="0" err="1" smtClean="0">
                <a:latin typeface="Comic Sans MS"/>
                <a:cs typeface="Comic Sans MS"/>
              </a:rPr>
              <a:t>T</a:t>
            </a:r>
            <a:r>
              <a:rPr lang="en-US" sz="2400" baseline="-25000" dirty="0" smtClean="0">
                <a:latin typeface="Comic Sans MS"/>
                <a:cs typeface="Comic Sans MS"/>
              </a:rPr>
              <a:t>  </a:t>
            </a:r>
            <a:r>
              <a:rPr lang="en-US" sz="2400" dirty="0" smtClean="0">
                <a:latin typeface="Comic Sans MS"/>
                <a:cs typeface="Comic Sans MS"/>
              </a:rPr>
              <a:t>= ½(p</a:t>
            </a:r>
            <a:r>
              <a:rPr lang="en-US" sz="2400" baseline="-25000" dirty="0" smtClean="0">
                <a:latin typeface="Comic Sans MS"/>
                <a:cs typeface="Comic Sans MS"/>
              </a:rPr>
              <a:t>T1</a:t>
            </a:r>
            <a:r>
              <a:rPr lang="en-US" sz="2400" dirty="0" smtClean="0">
                <a:latin typeface="Comic Sans MS"/>
                <a:cs typeface="Comic Sans MS"/>
              </a:rPr>
              <a:t>+p</a:t>
            </a:r>
            <a:r>
              <a:rPr lang="en-US" sz="2400" baseline="-25000" dirty="0" smtClean="0">
                <a:latin typeface="Comic Sans MS"/>
                <a:cs typeface="Comic Sans MS"/>
              </a:rPr>
              <a:t>T2</a:t>
            </a:r>
            <a:r>
              <a:rPr lang="en-US" sz="2400" dirty="0" smtClean="0">
                <a:latin typeface="Comic Sans MS"/>
                <a:cs typeface="Comic Sans MS"/>
              </a:rPr>
              <a:t>)</a:t>
            </a: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Luminosity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L=0.2pb</a:t>
            </a:r>
            <a:r>
              <a:rPr lang="en-US" sz="2400" baseline="30000" dirty="0" smtClean="0">
                <a:latin typeface="Comic Sans MS"/>
                <a:cs typeface="Comic Sans MS"/>
              </a:rPr>
              <a:t>-1</a:t>
            </a:r>
            <a:r>
              <a:rPr lang="en-US" sz="2400" dirty="0" smtClean="0">
                <a:latin typeface="Comic Sans MS"/>
                <a:cs typeface="Comic Sans MS"/>
              </a:rPr>
              <a:t>  </a:t>
            </a:r>
            <a:endParaRPr lang="en-US" sz="2400" baseline="30000" dirty="0" smtClean="0">
              <a:latin typeface="Comic Sans MS"/>
              <a:cs typeface="Comic Sans MS"/>
            </a:endParaRPr>
          </a:p>
          <a:p>
            <a:endParaRPr lang="en-US" sz="2400" baseline="300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Differential 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cross section</a:t>
            </a:r>
          </a:p>
          <a:p>
            <a:r>
              <a:rPr lang="en-US" sz="2400" dirty="0">
                <a:latin typeface="Comic Sans MS"/>
                <a:cs typeface="Comic Sans MS"/>
              </a:rPr>
              <a:t>d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2400" dirty="0" smtClean="0">
                <a:latin typeface="Comic Sans MS"/>
                <a:cs typeface="Comic Sans MS"/>
              </a:rPr>
              <a:t>/(</a:t>
            </a:r>
            <a:r>
              <a:rPr lang="en-US" sz="2400" dirty="0" err="1" smtClean="0">
                <a:latin typeface="Comic Sans MS"/>
                <a:cs typeface="Comic Sans MS"/>
              </a:rPr>
              <a:t>dlog</a:t>
            </a:r>
            <a:r>
              <a:rPr lang="en-US" sz="2400" dirty="0" smtClean="0">
                <a:latin typeface="Comic Sans MS"/>
                <a:cs typeface="Comic Sans MS"/>
              </a:rPr>
              <a:t>(</a:t>
            </a:r>
            <a:r>
              <a:rPr lang="en-US" sz="2400" dirty="0" err="1" smtClean="0">
                <a:latin typeface="Comic Sans MS"/>
                <a:cs typeface="Comic Sans MS"/>
              </a:rPr>
              <a:t>p</a:t>
            </a:r>
            <a:r>
              <a:rPr lang="en-US" sz="2400" baseline="-25000" dirty="0" err="1" smtClean="0">
                <a:latin typeface="Comic Sans MS"/>
                <a:cs typeface="Comic Sans MS"/>
              </a:rPr>
              <a:t>T</a:t>
            </a:r>
            <a:r>
              <a:rPr lang="en-US" sz="2400" dirty="0" smtClean="0">
                <a:latin typeface="Comic Sans MS"/>
                <a:cs typeface="Comic Sans MS"/>
              </a:rPr>
              <a:t>)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Comic Sans MS"/>
                <a:cs typeface="Comic Sans MS"/>
              </a:rPr>
              <a:t>dx</a:t>
            </a:r>
            <a:r>
              <a:rPr lang="en-US" sz="2400" baseline="-25000" dirty="0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sz="2400" dirty="0" smtClean="0">
                <a:latin typeface="Comic Sans MS"/>
                <a:cs typeface="Comic Sans MS"/>
              </a:rPr>
              <a:t>)=</a:t>
            </a:r>
            <a:endParaRPr lang="en-US" sz="2400" baseline="30000" dirty="0">
              <a:latin typeface="Comic Sans MS"/>
              <a:cs typeface="Comic Sans MS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d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Lucida Grande"/>
                <a:ea typeface="Lucida Grande"/>
                <a:cs typeface="Lucida Grande"/>
              </a:rPr>
              <a:t>N</a:t>
            </a:r>
            <a:r>
              <a:rPr lang="en-US" sz="2400" dirty="0">
                <a:latin typeface="Comic Sans MS"/>
                <a:cs typeface="Comic Sans MS"/>
              </a:rPr>
              <a:t>/(</a:t>
            </a:r>
            <a:r>
              <a:rPr lang="en-US" sz="2400" dirty="0" err="1">
                <a:latin typeface="Comic Sans MS"/>
                <a:cs typeface="Comic Sans MS"/>
              </a:rPr>
              <a:t>dlog</a:t>
            </a:r>
            <a:r>
              <a:rPr lang="en-US" sz="2400" dirty="0">
                <a:latin typeface="Comic Sans MS"/>
                <a:cs typeface="Comic Sans MS"/>
              </a:rPr>
              <a:t>(</a:t>
            </a:r>
            <a:r>
              <a:rPr lang="en-US" sz="2400" dirty="0" err="1">
                <a:latin typeface="Comic Sans MS"/>
                <a:cs typeface="Comic Sans MS"/>
              </a:rPr>
              <a:t>p</a:t>
            </a:r>
            <a:r>
              <a:rPr lang="en-US" sz="2400" baseline="-25000" dirty="0" err="1">
                <a:latin typeface="Comic Sans MS"/>
                <a:cs typeface="Comic Sans MS"/>
              </a:rPr>
              <a:t>T</a:t>
            </a:r>
            <a:r>
              <a:rPr lang="en-US" sz="2400" dirty="0">
                <a:latin typeface="Comic Sans MS"/>
                <a:cs typeface="Comic Sans MS"/>
              </a:rPr>
              <a:t>)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Comic Sans MS"/>
                <a:cs typeface="Comic Sans MS"/>
              </a:rPr>
              <a:t>dx</a:t>
            </a:r>
            <a:r>
              <a:rPr lang="en-US" sz="2400" baseline="-25000" dirty="0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sz="2400" dirty="0" smtClean="0">
                <a:latin typeface="Comic Sans MS"/>
                <a:ea typeface="Lucida Grande"/>
                <a:cs typeface="Comic Sans MS"/>
              </a:rPr>
              <a:t>*L)</a:t>
            </a:r>
            <a:endParaRPr lang="en-US" sz="2400" dirty="0">
              <a:latin typeface="Comic Sans MS"/>
              <a:cs typeface="Comic Sans MS"/>
            </a:endParaRP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smtClean="0">
                <a:latin typeface="Comic Sans MS"/>
                <a:cs typeface="Comic Sans MS"/>
              </a:rPr>
              <a:t>      </a:t>
            </a:r>
            <a:endParaRPr lang="en-US" sz="2400" dirty="0">
              <a:latin typeface="Comic Sans MS"/>
              <a:cs typeface="Comic Sans M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244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Backup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pic>
        <p:nvPicPr>
          <p:cNvPr id="2" name="Picture 1" descr="dihadron_cs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702" y="1627080"/>
            <a:ext cx="5357411" cy="362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6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 descr="Q2_LO_DI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6828"/>
            <a:ext cx="4564631" cy="3091391"/>
          </a:xfrm>
          <a:prstGeom prst="rect">
            <a:avLst/>
          </a:prstGeom>
        </p:spPr>
      </p:pic>
      <p:pic>
        <p:nvPicPr>
          <p:cNvPr id="6" name="Picture 5" descr="LO_DIS_beampart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31" y="1976829"/>
            <a:ext cx="4564631" cy="3091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3978" y="540399"/>
            <a:ext cx="61613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90"/>
                </a:solidFill>
                <a:latin typeface="Comic Sans MS"/>
                <a:cs typeface="Comic Sans MS"/>
              </a:rPr>
              <a:t>Q</a:t>
            </a:r>
            <a:r>
              <a:rPr lang="en-US" sz="4400" baseline="30000" dirty="0" smtClean="0">
                <a:solidFill>
                  <a:srgbClr val="000090"/>
                </a:solidFill>
                <a:latin typeface="Comic Sans MS"/>
                <a:cs typeface="Comic Sans MS"/>
              </a:rPr>
              <a:t>2</a:t>
            </a:r>
            <a:r>
              <a:rPr lang="en-US" sz="4400" dirty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r>
              <a:rPr lang="en-US" sz="4400" dirty="0" smtClean="0">
                <a:solidFill>
                  <a:srgbClr val="000090"/>
                </a:solidFill>
                <a:latin typeface="Comic Sans MS"/>
                <a:cs typeface="Comic Sans MS"/>
              </a:rPr>
              <a:t>&lt; 1 GeV</a:t>
            </a:r>
            <a:r>
              <a:rPr lang="en-US" sz="4400" baseline="30000" dirty="0" smtClean="0">
                <a:solidFill>
                  <a:srgbClr val="000090"/>
                </a:solidFill>
                <a:latin typeface="Comic Sans MS"/>
                <a:cs typeface="Comic Sans MS"/>
              </a:rPr>
              <a:t>2</a:t>
            </a:r>
            <a:r>
              <a:rPr lang="en-US" sz="4400" dirty="0" smtClean="0">
                <a:solidFill>
                  <a:srgbClr val="000090"/>
                </a:solidFill>
                <a:latin typeface="Comic Sans MS"/>
                <a:cs typeface="Comic Sans MS"/>
              </a:rPr>
              <a:t>, LO DIS</a:t>
            </a:r>
            <a:endParaRPr lang="en-US" sz="44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4883553"/>
            <a:ext cx="104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Z</a:t>
            </a:r>
            <a:r>
              <a:rPr lang="en-US" baseline="30000" dirty="0" smtClean="0">
                <a:latin typeface="Comic Sans MS"/>
                <a:cs typeface="Comic Sans MS"/>
              </a:rPr>
              <a:t>0</a:t>
            </a:r>
            <a:endParaRPr lang="en-US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58832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Outline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61022" cy="5567018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>
                <a:latin typeface="Comic Sans MS"/>
                <a:cs typeface="Comic Sans MS"/>
              </a:rPr>
              <a:t>Background</a:t>
            </a:r>
          </a:p>
          <a:p>
            <a:pPr marL="0" indent="0">
              <a:buNone/>
            </a:pPr>
            <a:endParaRPr lang="en-US" dirty="0" smtClean="0">
              <a:latin typeface="Comic Sans MS"/>
              <a:cs typeface="Comic Sans MS"/>
            </a:endParaRPr>
          </a:p>
          <a:p>
            <a:r>
              <a:rPr lang="en-US" sz="4100" dirty="0" smtClean="0">
                <a:latin typeface="Comic Sans MS"/>
                <a:cs typeface="Comic Sans MS"/>
              </a:rPr>
              <a:t>My results</a:t>
            </a:r>
          </a:p>
          <a:p>
            <a:pPr>
              <a:buFontTx/>
              <a:buChar char="-"/>
            </a:pPr>
            <a:r>
              <a:rPr lang="en-US" sz="3300" dirty="0" smtClean="0">
                <a:latin typeface="Comic Sans MS"/>
                <a:cs typeface="Comic Sans MS"/>
              </a:rPr>
              <a:t>Resolved </a:t>
            </a:r>
            <a:r>
              <a:rPr lang="en-US" sz="3300" dirty="0">
                <a:latin typeface="Comic Sans MS"/>
                <a:cs typeface="Comic Sans MS"/>
              </a:rPr>
              <a:t>process and direct </a:t>
            </a:r>
            <a:r>
              <a:rPr lang="en-US" sz="3300" dirty="0" smtClean="0">
                <a:latin typeface="Comic Sans MS"/>
                <a:cs typeface="Comic Sans MS"/>
              </a:rPr>
              <a:t>process</a:t>
            </a:r>
          </a:p>
          <a:p>
            <a:pPr marL="0" indent="0">
              <a:buNone/>
            </a:pPr>
            <a:endParaRPr lang="en-US" sz="3300" dirty="0" smtClean="0">
              <a:latin typeface="Lucida Grande"/>
              <a:ea typeface="Lucida Grande"/>
              <a:cs typeface="Lucida Grande"/>
            </a:endParaRPr>
          </a:p>
          <a:p>
            <a:pPr>
              <a:buFontTx/>
              <a:buChar char="-"/>
            </a:pPr>
            <a:r>
              <a:rPr lang="en-US" sz="3300" dirty="0" smtClean="0">
                <a:latin typeface="Comic Sans MS"/>
                <a:cs typeface="Comic Sans MS"/>
              </a:rPr>
              <a:t>Measurement </a:t>
            </a:r>
            <a:r>
              <a:rPr lang="en-US" sz="3300" dirty="0">
                <a:latin typeface="Comic Sans MS"/>
                <a:cs typeface="Comic Sans MS"/>
              </a:rPr>
              <a:t>of </a:t>
            </a:r>
            <a:r>
              <a:rPr lang="en-US" sz="3300" dirty="0" err="1">
                <a:latin typeface="Comic Sans MS"/>
                <a:cs typeface="Comic Sans MS"/>
              </a:rPr>
              <a:t>x</a:t>
            </a:r>
            <a:r>
              <a:rPr lang="en-US" sz="3300" baseline="-25000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n-US" sz="3300" baseline="-25000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3300" dirty="0">
                <a:latin typeface="Lucida Grande"/>
                <a:ea typeface="Lucida Grande"/>
                <a:cs typeface="Lucida Grande"/>
              </a:rPr>
              <a:t>and </a:t>
            </a:r>
            <a:r>
              <a:rPr lang="en-US" sz="3300" dirty="0">
                <a:latin typeface="Comic Sans MS"/>
                <a:cs typeface="Comic Sans MS"/>
              </a:rPr>
              <a:t>resolved differential </a:t>
            </a:r>
            <a:r>
              <a:rPr lang="en-US" sz="3300" dirty="0" err="1" smtClean="0">
                <a:latin typeface="Comic Sans MS"/>
                <a:cs typeface="Comic Sans MS"/>
              </a:rPr>
              <a:t>dihadron</a:t>
            </a:r>
            <a:r>
              <a:rPr lang="en-US" sz="3300" dirty="0" smtClean="0">
                <a:latin typeface="Comic Sans MS"/>
                <a:cs typeface="Comic Sans MS"/>
              </a:rPr>
              <a:t> </a:t>
            </a:r>
            <a:r>
              <a:rPr lang="en-US" sz="3300" dirty="0">
                <a:latin typeface="Comic Sans MS"/>
                <a:cs typeface="Comic Sans MS"/>
              </a:rPr>
              <a:t>cross section </a:t>
            </a:r>
            <a:endParaRPr lang="en-US" sz="33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sz="3300" dirty="0" smtClean="0">
              <a:latin typeface="Comic Sans MS"/>
              <a:cs typeface="Comic Sans MS"/>
            </a:endParaRPr>
          </a:p>
          <a:p>
            <a:pPr>
              <a:buFontTx/>
              <a:buChar char="-"/>
            </a:pPr>
            <a:r>
              <a:rPr lang="en-US" sz="3300" dirty="0" smtClean="0">
                <a:latin typeface="Comic Sans MS"/>
                <a:cs typeface="Comic Sans MS"/>
              </a:rPr>
              <a:t>Parton </a:t>
            </a:r>
            <a:r>
              <a:rPr lang="en-US" sz="3300" dirty="0">
                <a:latin typeface="Comic Sans MS"/>
                <a:cs typeface="Comic Sans MS"/>
              </a:rPr>
              <a:t>distribution function f</a:t>
            </a:r>
            <a:r>
              <a:rPr lang="en-US" sz="3300" baseline="-25000" dirty="0">
                <a:latin typeface="Comic Sans MS"/>
                <a:cs typeface="Comic Sans MS"/>
              </a:rPr>
              <a:t>i/</a:t>
            </a:r>
            <a:r>
              <a:rPr lang="en-US" sz="3300" baseline="-25000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n-US" sz="3300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3300" dirty="0" smtClean="0">
                <a:latin typeface="Lucida Grande"/>
                <a:ea typeface="Lucida Grande"/>
                <a:cs typeface="Lucida Grande"/>
              </a:rPr>
              <a:t>?</a:t>
            </a:r>
          </a:p>
          <a:p>
            <a:pPr marL="0" indent="0">
              <a:buNone/>
            </a:pPr>
            <a:endParaRPr lang="en-US" sz="4000" baseline="-25000" dirty="0">
              <a:latin typeface="Lucida Grande"/>
              <a:ea typeface="Lucida Grande"/>
              <a:cs typeface="Lucida Grande"/>
            </a:endParaRPr>
          </a:p>
          <a:p>
            <a:r>
              <a:rPr lang="en-US" sz="4100" dirty="0" smtClean="0">
                <a:latin typeface="Comic Sans MS"/>
                <a:cs typeface="Comic Sans MS"/>
              </a:rPr>
              <a:t>To do list</a:t>
            </a:r>
          </a:p>
          <a:p>
            <a:endParaRPr lang="en-US" sz="38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sz="3800" dirty="0" smtClean="0">
                <a:latin typeface="Comic Sans MS"/>
                <a:cs typeface="Comic Sans MS"/>
              </a:rPr>
              <a:t> </a:t>
            </a:r>
            <a:r>
              <a:rPr lang="en-US" sz="3100" dirty="0" smtClean="0">
                <a:latin typeface="Comic Sans MS"/>
                <a:cs typeface="Comic Sans MS"/>
              </a:rPr>
              <a:t> </a:t>
            </a:r>
            <a:endParaRPr lang="en-US" sz="3800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sz="3000" baseline="-25000" dirty="0">
              <a:latin typeface="Lucida Grande"/>
              <a:ea typeface="Lucida Grande"/>
              <a:cs typeface="Lucida Grande"/>
            </a:endParaRPr>
          </a:p>
          <a:p>
            <a:pPr marL="0" indent="0">
              <a:buNone/>
            </a:pPr>
            <a:endParaRPr lang="en-US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50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solved_Feynma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730" y="3803239"/>
            <a:ext cx="3202382" cy="2918236"/>
          </a:xfrm>
          <a:prstGeom prst="rect">
            <a:avLst/>
          </a:prstGeom>
        </p:spPr>
      </p:pic>
      <p:pic>
        <p:nvPicPr>
          <p:cNvPr id="8" name="Picture 7" descr="LODIS_Feynma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836" y="1654042"/>
            <a:ext cx="2906674" cy="2418071"/>
          </a:xfrm>
          <a:prstGeom prst="rect">
            <a:avLst/>
          </a:prstGeom>
        </p:spPr>
      </p:pic>
      <p:sp>
        <p:nvSpPr>
          <p:cNvPr id="17" name="Isosceles Triangle 16"/>
          <p:cNvSpPr/>
          <p:nvPr/>
        </p:nvSpPr>
        <p:spPr>
          <a:xfrm rot="10800000">
            <a:off x="3102150" y="2591923"/>
            <a:ext cx="1150541" cy="2645232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Background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 descr="Screen Shot 2015-04-15 at 1.55.0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7107" y="2668289"/>
            <a:ext cx="3439257" cy="27457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39884" y="1945592"/>
            <a:ext cx="178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3366FF"/>
                </a:solidFill>
                <a:latin typeface="Comic Sans MS"/>
                <a:cs typeface="Comic Sans MS"/>
              </a:rPr>
              <a:t>Virtual</a:t>
            </a:r>
            <a:endParaRPr lang="en-US" sz="3600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4144" y="3361659"/>
            <a:ext cx="899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/>
                <a:cs typeface="Comic Sans MS"/>
              </a:rPr>
              <a:t>Q</a:t>
            </a:r>
            <a:r>
              <a:rPr lang="en-US" sz="3600" baseline="30000" dirty="0" smtClean="0">
                <a:solidFill>
                  <a:srgbClr val="FF0000"/>
                </a:solidFill>
                <a:latin typeface="Comic Sans MS"/>
                <a:cs typeface="Comic Sans MS"/>
              </a:rPr>
              <a:t>2</a:t>
            </a:r>
            <a:endParaRPr lang="en-US" sz="36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9719" y="5237155"/>
            <a:ext cx="3370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3366FF"/>
                </a:solidFill>
                <a:latin typeface="Comic Sans MS"/>
                <a:cs typeface="Comic Sans MS"/>
              </a:rPr>
              <a:t>	Quasi-Real</a:t>
            </a:r>
            <a:endParaRPr lang="en-US" sz="3600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26756" y="2071203"/>
            <a:ext cx="18172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Direct process:</a:t>
            </a:r>
          </a:p>
          <a:p>
            <a:r>
              <a:rPr lang="en-US" sz="2800" dirty="0" smtClean="0">
                <a:latin typeface="Comic Sans MS"/>
                <a:cs typeface="Comic Sans MS"/>
              </a:rPr>
              <a:t>Point-like</a:t>
            </a:r>
            <a:endParaRPr lang="en-US" sz="28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sz="28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3</a:t>
            </a:fld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459513" y="5133275"/>
            <a:ext cx="1388368" cy="1315369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563512" y="5477805"/>
            <a:ext cx="599373" cy="5992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162885" y="5439727"/>
            <a:ext cx="599373" cy="5992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677678" y="5501532"/>
            <a:ext cx="485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q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162885" y="5477805"/>
            <a:ext cx="932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qbar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326756" y="4072114"/>
            <a:ext cx="17683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Resolved process:</a:t>
            </a:r>
          </a:p>
          <a:p>
            <a:r>
              <a:rPr lang="en-US" sz="28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Hadronic</a:t>
            </a:r>
            <a:endParaRPr lang="en-US" sz="28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457200" y="5883486"/>
            <a:ext cx="4066636" cy="837989"/>
          </a:xfrm>
          <a:prstGeom prst="wedgeRoundRectCallout">
            <a:avLst>
              <a:gd name="adj1" fmla="val 68715"/>
              <a:gd name="adj2" fmla="val -48770"/>
              <a:gd name="adj3" fmla="val 16667"/>
            </a:avLst>
          </a:prstGeom>
          <a:solidFill>
            <a:srgbClr val="FFFFFF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Parton density in photon!</a:t>
            </a:r>
            <a:endParaRPr lang="en-US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34552" y="5789415"/>
            <a:ext cx="542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960928" y="1242151"/>
            <a:ext cx="2225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90"/>
                </a:solidFill>
                <a:latin typeface="Comic Sans MS"/>
                <a:cs typeface="Comic Sans MS"/>
              </a:rPr>
              <a:t>example</a:t>
            </a:r>
          </a:p>
        </p:txBody>
      </p:sp>
      <p:sp>
        <p:nvSpPr>
          <p:cNvPr id="11" name="Right Arrow 10"/>
          <p:cNvSpPr/>
          <p:nvPr/>
        </p:nvSpPr>
        <p:spPr>
          <a:xfrm rot="2137362">
            <a:off x="6476021" y="5122329"/>
            <a:ext cx="1010312" cy="1329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66876" y="5133275"/>
            <a:ext cx="826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/>
                <a:cs typeface="Comic Sans MS"/>
              </a:rPr>
              <a:t>Dijet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0928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Resolved and Direct process </a:t>
            </a:r>
            <a:b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</a:b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in </a:t>
            </a:r>
            <a:r>
              <a:rPr lang="en-US" dirty="0" err="1">
                <a:solidFill>
                  <a:srgbClr val="000090"/>
                </a:solidFill>
                <a:latin typeface="Comic Sans MS"/>
                <a:cs typeface="Comic Sans MS"/>
              </a:rPr>
              <a:t>P</a:t>
            </a:r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ythia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Screen Shot 2015-04-16 at 1.27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52" y="1683466"/>
            <a:ext cx="4629269" cy="2387375"/>
          </a:xfrm>
          <a:prstGeom prst="rect">
            <a:avLst/>
          </a:prstGeom>
        </p:spPr>
      </p:pic>
      <p:pic>
        <p:nvPicPr>
          <p:cNvPr id="6" name="Picture 5" descr="Screen Shot 2015-04-16 at 1.28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52" y="4327094"/>
            <a:ext cx="4629269" cy="16461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1847" y="1683466"/>
            <a:ext cx="147663" cy="23873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1521128"/>
            <a:ext cx="22597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/>
                <a:cs typeface="Comic Sans MS"/>
              </a:rPr>
              <a:t>Resolved</a:t>
            </a:r>
          </a:p>
          <a:p>
            <a:endParaRPr lang="en-US" sz="3200" dirty="0" smtClean="0">
              <a:latin typeface="Comic Sans MS"/>
              <a:cs typeface="Comic Sans MS"/>
            </a:endParaRPr>
          </a:p>
          <a:p>
            <a:r>
              <a:rPr lang="en-US" sz="3200" dirty="0" smtClean="0">
                <a:latin typeface="Comic Sans MS"/>
                <a:cs typeface="Comic Sans MS"/>
              </a:rPr>
              <a:t>Parton content of photon</a:t>
            </a:r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563385"/>
            <a:ext cx="22597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sz="3200" dirty="0">
                <a:latin typeface="Comic Sans MS"/>
                <a:cs typeface="Comic Sans MS"/>
              </a:rPr>
              <a:t>Direct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1494" y="2573871"/>
            <a:ext cx="2495496" cy="14177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6063962"/>
            <a:ext cx="72849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sz="3200" dirty="0" smtClean="0">
                <a:latin typeface="Comic Sans MS"/>
                <a:cs typeface="Comic Sans MS"/>
              </a:rPr>
              <a:t>VMD                          …</a:t>
            </a:r>
            <a:endParaRPr lang="en-US" sz="32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85410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2_resolved_rati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9248"/>
            <a:ext cx="4440581" cy="3116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41766" cy="1417638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Resolved and Direct process</a:t>
            </a:r>
            <a:b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</a:b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in </a:t>
            </a:r>
            <a:r>
              <a:rPr lang="en-US" dirty="0" err="1">
                <a:solidFill>
                  <a:srgbClr val="000090"/>
                </a:solidFill>
                <a:latin typeface="Comic Sans MS"/>
                <a:cs typeface="Comic Sans MS"/>
              </a:rPr>
              <a:t>P</a:t>
            </a:r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ythia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Q2_direct_rati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38" y="1679248"/>
            <a:ext cx="4602137" cy="3116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1098" y="1417638"/>
            <a:ext cx="2150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mic Sans MS"/>
                <a:cs typeface="Comic Sans MS"/>
              </a:rPr>
              <a:t>N</a:t>
            </a:r>
            <a:r>
              <a:rPr lang="en-US" sz="2800" baseline="-25000" dirty="0" err="1" smtClean="0">
                <a:latin typeface="Comic Sans MS"/>
                <a:cs typeface="Comic Sans MS"/>
              </a:rPr>
              <a:t>Resolved</a:t>
            </a:r>
            <a:r>
              <a:rPr lang="en-US" sz="2800" dirty="0" smtClean="0">
                <a:latin typeface="Comic Sans MS"/>
                <a:cs typeface="Comic Sans MS"/>
              </a:rPr>
              <a:t>/</a:t>
            </a:r>
            <a:r>
              <a:rPr lang="en-US" sz="2800" dirty="0" err="1" smtClean="0">
                <a:latin typeface="Comic Sans MS"/>
                <a:cs typeface="Comic Sans MS"/>
              </a:rPr>
              <a:t>N</a:t>
            </a:r>
            <a:r>
              <a:rPr lang="en-US" sz="2800" baseline="-25000" dirty="0" err="1" smtClean="0">
                <a:latin typeface="Comic Sans MS"/>
                <a:cs typeface="Comic Sans MS"/>
              </a:rPr>
              <a:t>all</a:t>
            </a:r>
            <a:r>
              <a:rPr lang="en-US" sz="2800" baseline="-25000" dirty="0" smtClean="0">
                <a:latin typeface="Comic Sans MS"/>
                <a:cs typeface="Comic Sans MS"/>
              </a:rPr>
              <a:t>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3287" y="1417638"/>
            <a:ext cx="192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omic Sans MS"/>
                <a:cs typeface="Comic Sans MS"/>
              </a:rPr>
              <a:t>N</a:t>
            </a:r>
            <a:r>
              <a:rPr lang="en-US" sz="2800" baseline="-25000" dirty="0" err="1" smtClean="0">
                <a:latin typeface="Comic Sans MS"/>
                <a:cs typeface="Comic Sans MS"/>
              </a:rPr>
              <a:t>Direct</a:t>
            </a:r>
            <a:r>
              <a:rPr lang="en-US" sz="2800" dirty="0" smtClean="0">
                <a:latin typeface="Comic Sans MS"/>
                <a:cs typeface="Comic Sans MS"/>
              </a:rPr>
              <a:t>/</a:t>
            </a:r>
            <a:r>
              <a:rPr lang="en-US" sz="2800" dirty="0" err="1" smtClean="0">
                <a:latin typeface="Comic Sans MS"/>
                <a:cs typeface="Comic Sans MS"/>
              </a:rPr>
              <a:t>N</a:t>
            </a:r>
            <a:r>
              <a:rPr lang="en-US" sz="2800" baseline="-25000" dirty="0" err="1" smtClean="0">
                <a:latin typeface="Comic Sans MS"/>
                <a:cs typeface="Comic Sans MS"/>
              </a:rPr>
              <a:t>all</a:t>
            </a:r>
            <a:r>
              <a:rPr lang="en-US" sz="2800" baseline="-25000" dirty="0" smtClean="0">
                <a:latin typeface="Comic Sans MS"/>
                <a:cs typeface="Comic Sans MS"/>
              </a:rPr>
              <a:t>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288096"/>
            <a:ext cx="8484566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/>
                <a:cs typeface="Comic Sans MS"/>
              </a:rPr>
              <a:t>- For any Q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Comic Sans MS"/>
                <a:cs typeface="Comic Sans MS"/>
              </a:rPr>
              <a:t>, Direct process dominates.</a:t>
            </a:r>
          </a:p>
          <a:p>
            <a:r>
              <a:rPr lang="en-US" sz="2400" dirty="0" smtClean="0">
                <a:latin typeface="Comic Sans MS"/>
                <a:cs typeface="Comic Sans MS"/>
              </a:rPr>
              <a:t>- For </a:t>
            </a:r>
            <a:r>
              <a:rPr lang="en-US" sz="2400" dirty="0">
                <a:latin typeface="Comic Sans MS"/>
                <a:cs typeface="Comic Sans MS"/>
              </a:rPr>
              <a:t>r</a:t>
            </a:r>
            <a:r>
              <a:rPr lang="en-US" sz="2400" dirty="0" smtClean="0">
                <a:latin typeface="Comic Sans MS"/>
                <a:cs typeface="Comic Sans MS"/>
              </a:rPr>
              <a:t>esolved process itself, happens more when Q</a:t>
            </a:r>
            <a:r>
              <a:rPr lang="en-US" sz="2400" baseline="30000" dirty="0" smtClean="0">
                <a:latin typeface="Comic Sans MS"/>
                <a:cs typeface="Comic Sans MS"/>
              </a:rPr>
              <a:t>2</a:t>
            </a:r>
            <a:r>
              <a:rPr lang="en-US" sz="2400" dirty="0" smtClean="0">
                <a:latin typeface="Comic Sans MS"/>
                <a:cs typeface="Comic Sans MS"/>
              </a:rPr>
              <a:t> is relatively small, which is the opposite of Direct process.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3" name="Rectangular Callout 2"/>
          <p:cNvSpPr/>
          <p:nvPr/>
        </p:nvSpPr>
        <p:spPr>
          <a:xfrm>
            <a:off x="2472629" y="4978068"/>
            <a:ext cx="2283937" cy="407500"/>
          </a:xfrm>
          <a:prstGeom prst="wedgeRectCallout">
            <a:avLst>
              <a:gd name="adj1" fmla="val 59147"/>
              <a:gd name="adj2" fmla="val -247636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rgbClr val="000090"/>
                </a:solidFill>
                <a:latin typeface="Comic Sans MS"/>
                <a:cs typeface="Comic Sans MS"/>
              </a:rPr>
              <a:t>LO </a:t>
            </a:r>
            <a:r>
              <a:rPr lang="en-US" sz="2400" smtClean="0">
                <a:solidFill>
                  <a:srgbClr val="000090"/>
                </a:solidFill>
                <a:latin typeface="Comic Sans MS"/>
                <a:cs typeface="Comic Sans MS"/>
              </a:rPr>
              <a:t>DIS</a:t>
            </a:r>
            <a:endParaRPr lang="en-US" sz="24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7200" y="3210053"/>
            <a:ext cx="2239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  <a:latin typeface="Comic Sans MS"/>
                <a:cs typeface="Comic Sans MS"/>
              </a:rPr>
              <a:t>LO DIS</a:t>
            </a:r>
          </a:p>
          <a:p>
            <a:r>
              <a:rPr lang="en-US" sz="2400" dirty="0" smtClean="0">
                <a:solidFill>
                  <a:srgbClr val="000090"/>
                </a:solidFill>
                <a:latin typeface="Comic Sans MS"/>
                <a:cs typeface="Comic Sans MS"/>
              </a:rPr>
              <a:t>QCDC</a:t>
            </a:r>
          </a:p>
          <a:p>
            <a:r>
              <a:rPr lang="en-US" sz="2400" dirty="0" smtClean="0">
                <a:solidFill>
                  <a:srgbClr val="000090"/>
                </a:solidFill>
                <a:latin typeface="Comic Sans MS"/>
                <a:cs typeface="Comic Sans MS"/>
              </a:rPr>
              <a:t>PGF</a:t>
            </a:r>
            <a:endParaRPr lang="en-US" sz="24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94" y="1033798"/>
            <a:ext cx="3123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/>
                <a:cs typeface="Comic Sans MS"/>
              </a:rPr>
              <a:t>N</a:t>
            </a:r>
            <a:r>
              <a:rPr lang="en-US" sz="2000" baseline="-25000" dirty="0" err="1" smtClean="0">
                <a:latin typeface="Comic Sans MS"/>
                <a:cs typeface="Comic Sans MS"/>
              </a:rPr>
              <a:t>all</a:t>
            </a:r>
            <a:r>
              <a:rPr lang="en-US" sz="2000" dirty="0" smtClean="0">
                <a:latin typeface="Comic Sans MS"/>
                <a:cs typeface="Comic Sans MS"/>
              </a:rPr>
              <a:t>=</a:t>
            </a:r>
            <a:r>
              <a:rPr lang="en-US" sz="2000" dirty="0" err="1" smtClean="0">
                <a:latin typeface="Comic Sans MS"/>
                <a:cs typeface="Comic Sans MS"/>
              </a:rPr>
              <a:t>N</a:t>
            </a:r>
            <a:r>
              <a:rPr lang="en-US" sz="2000" baseline="-25000" dirty="0" err="1" smtClean="0">
                <a:latin typeface="Comic Sans MS"/>
                <a:cs typeface="Comic Sans MS"/>
              </a:rPr>
              <a:t>res</a:t>
            </a:r>
            <a:r>
              <a:rPr lang="en-US" sz="2000" dirty="0" err="1" smtClean="0">
                <a:latin typeface="Comic Sans MS"/>
                <a:cs typeface="Comic Sans MS"/>
              </a:rPr>
              <a:t>+N</a:t>
            </a:r>
            <a:r>
              <a:rPr lang="en-US" sz="2000" baseline="-25000" dirty="0" err="1" smtClean="0">
                <a:latin typeface="Comic Sans MS"/>
                <a:cs typeface="Comic Sans MS"/>
              </a:rPr>
              <a:t>dir</a:t>
            </a:r>
            <a:r>
              <a:rPr lang="en-US" sz="2000" dirty="0" err="1" smtClean="0">
                <a:latin typeface="Comic Sans MS"/>
                <a:cs typeface="Comic Sans MS"/>
              </a:rPr>
              <a:t>+N</a:t>
            </a:r>
            <a:r>
              <a:rPr lang="en-US" sz="2000" baseline="-25000" dirty="0" err="1" smtClean="0">
                <a:latin typeface="Comic Sans MS"/>
                <a:cs typeface="Comic Sans MS"/>
              </a:rPr>
              <a:t>VMD</a:t>
            </a:r>
            <a:endParaRPr lang="en-US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7319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5-04-15 at 2.06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492" y="2429305"/>
            <a:ext cx="3219041" cy="2570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Parton content of photon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parton_id_photon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587" y="1417638"/>
            <a:ext cx="6117517" cy="4143080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833902" y="2267582"/>
            <a:ext cx="936927" cy="774478"/>
          </a:xfrm>
          <a:prstGeom prst="donut">
            <a:avLst>
              <a:gd name="adj" fmla="val 6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449589">
            <a:off x="1735364" y="2830810"/>
            <a:ext cx="1297650" cy="1044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902" y="1417638"/>
            <a:ext cx="23722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Comic Sans MS"/>
                <a:cs typeface="Comic Sans MS"/>
              </a:rPr>
              <a:t>Resolved process:</a:t>
            </a:r>
            <a:endParaRPr lang="en-US" sz="28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528" y="3075965"/>
            <a:ext cx="151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/>
                <a:cs typeface="Comic Sans MS"/>
              </a:rPr>
              <a:t>Beamparton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smtClean="0">
                <a:latin typeface="Comic Sans MS"/>
                <a:cs typeface="Comic Sans MS"/>
              </a:rPr>
              <a:t>      </a:t>
            </a:r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0" name="Donut 9"/>
          <p:cNvSpPr/>
          <p:nvPr/>
        </p:nvSpPr>
        <p:spPr>
          <a:xfrm>
            <a:off x="872001" y="4350382"/>
            <a:ext cx="936927" cy="774478"/>
          </a:xfrm>
          <a:prstGeom prst="donut">
            <a:avLst>
              <a:gd name="adj" fmla="val 6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528" y="5124860"/>
            <a:ext cx="1810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/>
                <a:cs typeface="Comic Sans MS"/>
              </a:rPr>
              <a:t>Targetparton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smtClean="0">
                <a:latin typeface="Comic Sans MS"/>
                <a:cs typeface="Comic Sans MS"/>
              </a:rPr>
              <a:t>        </a:t>
            </a:r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latin typeface="Comic Sans MS"/>
                <a:cs typeface="Comic Sans MS"/>
              </a:rPr>
              <a:t>p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1164" y="5771191"/>
            <a:ext cx="6823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Comic Sans MS"/>
              </a:rPr>
              <a:t>Definition </a:t>
            </a:r>
            <a:r>
              <a:rPr lang="en-US" sz="2400" dirty="0">
                <a:cs typeface="Comic Sans MS"/>
              </a:rPr>
              <a:t>of </a:t>
            </a:r>
            <a:r>
              <a:rPr lang="en-US" sz="2400" dirty="0" err="1" smtClean="0">
                <a:cs typeface="Comic Sans MS"/>
              </a:rPr>
              <a:t>x</a:t>
            </a:r>
            <a:r>
              <a:rPr lang="en-US" sz="2400" baseline="-25000" dirty="0" err="1" smtClean="0">
                <a:cs typeface="Comic Sans MS"/>
              </a:rPr>
              <a:t>Υ</a:t>
            </a:r>
            <a:r>
              <a:rPr lang="en-US" sz="2400" dirty="0" smtClean="0">
                <a:cs typeface="Comic Sans MS"/>
              </a:rPr>
              <a:t>(</a:t>
            </a:r>
            <a:r>
              <a:rPr lang="en-US" sz="2400" dirty="0" err="1">
                <a:cs typeface="Comic Sans MS"/>
              </a:rPr>
              <a:t>x</a:t>
            </a:r>
            <a:r>
              <a:rPr lang="en-US" sz="2400" baseline="-25000" dirty="0" err="1" smtClean="0">
                <a:cs typeface="Comic Sans MS"/>
              </a:rPr>
              <a:t>p</a:t>
            </a:r>
            <a:r>
              <a:rPr lang="en-US" sz="2400" dirty="0">
                <a:cs typeface="Comic Sans MS"/>
              </a:rPr>
              <a:t>)</a:t>
            </a:r>
            <a:endParaRPr lang="en-US" sz="2400" baseline="-25000" dirty="0">
              <a:cs typeface="Comic Sans MS"/>
            </a:endParaRPr>
          </a:p>
          <a:p>
            <a:r>
              <a:rPr lang="en-US" baseline="-25000" dirty="0">
                <a:cs typeface="Comic Sans MS"/>
              </a:rPr>
              <a:t> </a:t>
            </a:r>
            <a:r>
              <a:rPr lang="en-US" dirty="0">
                <a:cs typeface="Comic Sans MS"/>
              </a:rPr>
              <a:t>     </a:t>
            </a:r>
            <a:r>
              <a:rPr lang="en-US" dirty="0"/>
              <a:t>The fractional energy of the </a:t>
            </a:r>
            <a:r>
              <a:rPr lang="en-US" dirty="0" err="1"/>
              <a:t>parton</a:t>
            </a:r>
            <a:r>
              <a:rPr lang="en-US" dirty="0"/>
              <a:t> from the </a:t>
            </a:r>
            <a:r>
              <a:rPr lang="en-US" dirty="0" smtClean="0"/>
              <a:t>photon (proton) </a:t>
            </a:r>
            <a:r>
              <a:rPr lang="en-US" dirty="0"/>
              <a:t>side</a:t>
            </a:r>
            <a:endParaRPr lang="en-US" dirty="0">
              <a:cs typeface="Comic Sans M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6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Dijet cross section in QCD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573" y="1417638"/>
            <a:ext cx="625313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smtClean="0"/>
              <a:t>- Dijet differential cross section on  </a:t>
            </a:r>
          </a:p>
          <a:p>
            <a:pPr marL="0" indent="0">
              <a:buNone/>
            </a:pPr>
            <a:r>
              <a:rPr lang="en-US" sz="2800" dirty="0" smtClean="0"/>
              <a:t>    </a:t>
            </a:r>
            <a:r>
              <a:rPr lang="en-US" sz="2800" dirty="0" err="1" smtClean="0"/>
              <a:t>Photonproduction</a:t>
            </a:r>
            <a:r>
              <a:rPr lang="en-US" sz="2800" dirty="0" smtClean="0"/>
              <a:t> in leading order QCD</a:t>
            </a:r>
          </a:p>
          <a:p>
            <a:pPr marL="0" indent="0">
              <a:buNone/>
            </a:pPr>
            <a:r>
              <a:rPr lang="en-US" dirty="0" smtClean="0"/>
              <a:t>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7</a:t>
            </a:fld>
            <a:endParaRPr lang="en-US" dirty="0"/>
          </a:p>
        </p:txBody>
      </p:sp>
      <p:pic>
        <p:nvPicPr>
          <p:cNvPr id="12" name="Picture 11" descr="Screen Shot 2015-04-15 at 4.2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" y="3514821"/>
            <a:ext cx="7990981" cy="754205"/>
          </a:xfrm>
          <a:prstGeom prst="rect">
            <a:avLst/>
          </a:prstGeom>
        </p:spPr>
      </p:pic>
      <p:sp>
        <p:nvSpPr>
          <p:cNvPr id="14" name="Rectangular Callout 13"/>
          <p:cNvSpPr/>
          <p:nvPr/>
        </p:nvSpPr>
        <p:spPr>
          <a:xfrm>
            <a:off x="0" y="5073699"/>
            <a:ext cx="4010087" cy="867495"/>
          </a:xfrm>
          <a:prstGeom prst="wedgeRectCallout">
            <a:avLst>
              <a:gd name="adj1" fmla="val 32451"/>
              <a:gd name="adj2" fmla="val -152813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90"/>
                </a:solidFill>
                <a:latin typeface="Comic Sans MS"/>
                <a:cs typeface="Comic Sans MS"/>
              </a:rPr>
              <a:t>squared lepton-proton center-of-mass energy</a:t>
            </a:r>
          </a:p>
        </p:txBody>
      </p:sp>
      <p:sp>
        <p:nvSpPr>
          <p:cNvPr id="15" name="Rectangular Callout 14"/>
          <p:cNvSpPr/>
          <p:nvPr/>
        </p:nvSpPr>
        <p:spPr>
          <a:xfrm>
            <a:off x="7221409" y="4965593"/>
            <a:ext cx="1783847" cy="968191"/>
          </a:xfrm>
          <a:prstGeom prst="wedgeRectCallout">
            <a:avLst>
              <a:gd name="adj1" fmla="val -15078"/>
              <a:gd name="adj2" fmla="val -155391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  <a:latin typeface="Comic Sans MS"/>
                <a:cs typeface="Comic Sans MS"/>
              </a:rPr>
              <a:t>QCD</a:t>
            </a:r>
          </a:p>
          <a:p>
            <a:r>
              <a:rPr lang="en-US" sz="2400" dirty="0">
                <a:solidFill>
                  <a:srgbClr val="000090"/>
                </a:solidFill>
                <a:latin typeface="Comic Sans MS"/>
                <a:cs typeface="Comic Sans MS"/>
              </a:rPr>
              <a:t>matrix elements</a:t>
            </a:r>
          </a:p>
        </p:txBody>
      </p:sp>
      <p:sp>
        <p:nvSpPr>
          <p:cNvPr id="18" name="Donut 17"/>
          <p:cNvSpPr/>
          <p:nvPr/>
        </p:nvSpPr>
        <p:spPr>
          <a:xfrm>
            <a:off x="4655770" y="3390372"/>
            <a:ext cx="1378472" cy="556644"/>
          </a:xfrm>
          <a:prstGeom prst="donut">
            <a:avLst>
              <a:gd name="adj" fmla="val 69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21409" y="3027503"/>
            <a:ext cx="110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Desy</a:t>
            </a:r>
            <a:r>
              <a:rPr lang="en-US" sz="1400" dirty="0" smtClean="0"/>
              <a:t> 97-164</a:t>
            </a:r>
            <a:endParaRPr lang="en-US" sz="1400" dirty="0"/>
          </a:p>
        </p:txBody>
      </p:sp>
      <p:sp>
        <p:nvSpPr>
          <p:cNvPr id="11" name="Rectangular Callout 10"/>
          <p:cNvSpPr/>
          <p:nvPr/>
        </p:nvSpPr>
        <p:spPr>
          <a:xfrm>
            <a:off x="4175096" y="5066289"/>
            <a:ext cx="2892393" cy="867495"/>
          </a:xfrm>
          <a:prstGeom prst="wedgeRectCallout">
            <a:avLst>
              <a:gd name="adj1" fmla="val -51635"/>
              <a:gd name="adj2" fmla="val -197976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90"/>
                </a:solidFill>
                <a:latin typeface="Comic Sans MS"/>
                <a:cs typeface="Comic Sans MS"/>
              </a:rPr>
              <a:t>The flux of photons</a:t>
            </a:r>
            <a:endParaRPr lang="en-US" sz="2400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40286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ihadron_pt_dis_resolved_0_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202" y="3904745"/>
            <a:ext cx="4046723" cy="281673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992822" y="1212257"/>
            <a:ext cx="2027549" cy="23846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Reconstruct </a:t>
            </a:r>
            <a:r>
              <a:rPr lang="en-US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ϒ</a:t>
            </a:r>
            <a:r>
              <a:rPr lang="en-US" baseline="-25000" dirty="0" smtClean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measurement</a:t>
            </a:r>
            <a:r>
              <a:rPr lang="en-US" baseline="-25000" dirty="0" smtClean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endParaRPr lang="en-US" dirty="0">
              <a:solidFill>
                <a:srgbClr val="000090"/>
              </a:solidFill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8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 rot="19115624">
            <a:off x="7813880" y="1767581"/>
            <a:ext cx="1109018" cy="24257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8196487">
            <a:off x="7010597" y="2498341"/>
            <a:ext cx="1109018" cy="25677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63861" y="1156028"/>
            <a:ext cx="227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mic Sans MS"/>
                <a:cs typeface="Comic Sans MS"/>
              </a:rPr>
              <a:t>H</a:t>
            </a:r>
            <a:r>
              <a:rPr lang="en-US" sz="2800" dirty="0" smtClean="0">
                <a:latin typeface="Comic Sans MS"/>
                <a:cs typeface="Comic Sans MS"/>
              </a:rPr>
              <a:t>adron1,p</a:t>
            </a:r>
            <a:r>
              <a:rPr lang="en-US" sz="2800" baseline="-25000" dirty="0" smtClean="0">
                <a:latin typeface="Comic Sans MS"/>
                <a:cs typeface="Comic Sans MS"/>
              </a:rPr>
              <a:t>T1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7633" y="2952607"/>
            <a:ext cx="227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Hadron2,p</a:t>
            </a:r>
            <a:r>
              <a:rPr lang="en-US" sz="2800" baseline="-25000" dirty="0" smtClean="0">
                <a:latin typeface="Comic Sans MS"/>
                <a:cs typeface="Comic Sans MS"/>
              </a:rPr>
              <a:t>T2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9274" y="1212257"/>
            <a:ext cx="3644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Dijet          </a:t>
            </a:r>
            <a:r>
              <a:rPr lang="en-US" sz="2800" dirty="0" err="1" smtClean="0">
                <a:latin typeface="Comic Sans MS"/>
                <a:cs typeface="Comic Sans MS"/>
              </a:rPr>
              <a:t>Dihadron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13" name="Right Arrow 12"/>
          <p:cNvSpPr/>
          <p:nvPr/>
        </p:nvSpPr>
        <p:spPr>
          <a:xfrm flipV="1">
            <a:off x="4244141" y="1375531"/>
            <a:ext cx="600837" cy="30800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dihadron_pt_dis_resolved_0_05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24" y="3904745"/>
            <a:ext cx="4159078" cy="281673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33724" y="1212257"/>
            <a:ext cx="2125209" cy="23846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19115624">
            <a:off x="1206222" y="1879478"/>
            <a:ext cx="1109018" cy="24257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8196487">
            <a:off x="393838" y="2599874"/>
            <a:ext cx="1109018" cy="25677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72847" y="1265915"/>
            <a:ext cx="1637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Jet1,E</a:t>
            </a:r>
            <a:r>
              <a:rPr lang="en-US" sz="2800" baseline="-25000" dirty="0" smtClean="0">
                <a:latin typeface="Comic Sans MS"/>
                <a:cs typeface="Comic Sans MS"/>
              </a:rPr>
              <a:t>T1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6305" y="2952607"/>
            <a:ext cx="1637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Jet2,E</a:t>
            </a:r>
            <a:r>
              <a:rPr lang="en-US" sz="2800" baseline="-25000" dirty="0" smtClean="0">
                <a:latin typeface="Comic Sans MS"/>
                <a:cs typeface="Comic Sans MS"/>
              </a:rPr>
              <a:t>T2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24" name="Picture 23" descr="Screen Shot 2015-04-15 at 5.08.2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274" y="2582872"/>
            <a:ext cx="3768359" cy="739470"/>
          </a:xfrm>
          <a:prstGeom prst="rect">
            <a:avLst/>
          </a:prstGeom>
        </p:spPr>
      </p:pic>
      <p:pic>
        <p:nvPicPr>
          <p:cNvPr id="3" name="Picture 2" descr="Screen Shot 2015-04-20 at 9.28.3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66" y="2626731"/>
            <a:ext cx="4092623" cy="6956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66863" y="1653862"/>
            <a:ext cx="2418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Collection:</a:t>
            </a:r>
          </a:p>
          <a:p>
            <a:r>
              <a:rPr lang="en-US" dirty="0" smtClean="0">
                <a:latin typeface="Comic Sans MS"/>
                <a:cs typeface="Comic Sans MS"/>
              </a:rPr>
              <a:t>1.two </a:t>
            </a:r>
            <a:r>
              <a:rPr lang="en-US" dirty="0">
                <a:latin typeface="Comic Sans MS"/>
                <a:cs typeface="Comic Sans MS"/>
              </a:rPr>
              <a:t>highest </a:t>
            </a:r>
            <a:r>
              <a:rPr lang="en-US" dirty="0" err="1">
                <a:latin typeface="Comic Sans MS"/>
                <a:cs typeface="Comic Sans MS"/>
              </a:rPr>
              <a:t>p</a:t>
            </a:r>
            <a:r>
              <a:rPr lang="en-US" baseline="-25000" dirty="0" err="1">
                <a:latin typeface="Comic Sans MS"/>
                <a:cs typeface="Comic Sans MS"/>
              </a:rPr>
              <a:t>T</a:t>
            </a:r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2.π/</a:t>
            </a:r>
            <a:r>
              <a:rPr lang="en-US" dirty="0" err="1" smtClean="0">
                <a:latin typeface="Comic Sans MS"/>
                <a:cs typeface="Comic Sans MS"/>
              </a:rPr>
              <a:t>κ</a:t>
            </a:r>
            <a:r>
              <a:rPr lang="en-US" dirty="0" smtClean="0">
                <a:latin typeface="Comic Sans MS"/>
                <a:cs typeface="Comic Sans MS"/>
              </a:rPr>
              <a:t>/</a:t>
            </a:r>
            <a:r>
              <a:rPr lang="en-US" dirty="0" err="1" smtClean="0">
                <a:latin typeface="Comic Sans MS"/>
                <a:cs typeface="Comic Sans MS"/>
              </a:rPr>
              <a:t>Ρ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3.back to back</a:t>
            </a:r>
            <a:endParaRPr lang="en-US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960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x_gamma_quark_glu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878" y="1417600"/>
            <a:ext cx="3742778" cy="2534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90"/>
                </a:solidFill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solidFill>
                  <a:srgbClr val="000090"/>
                </a:solidFill>
                <a:latin typeface="Comic Sans MS"/>
                <a:cs typeface="Comic Sans MS"/>
              </a:rPr>
              <a:t>ϒ</a:t>
            </a:r>
            <a:r>
              <a:rPr lang="en-US" baseline="-25000" dirty="0" smtClean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Comic Sans MS"/>
                <a:cs typeface="Comic Sans MS"/>
              </a:rPr>
              <a:t>distribution</a:t>
            </a:r>
            <a:r>
              <a:rPr lang="en-US" baseline="-25000" dirty="0" smtClean="0">
                <a:solidFill>
                  <a:srgbClr val="000090"/>
                </a:solidFill>
                <a:latin typeface="Comic Sans MS"/>
                <a:cs typeface="Comic Sans M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201A-DF1E-CB41-8AA5-AAAA9B02548B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 descr="x_gamma_resolved_M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40" y="1417638"/>
            <a:ext cx="3742723" cy="25347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657" y="1217583"/>
            <a:ext cx="366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latin typeface="Comic Sans MS"/>
                <a:cs typeface="Comic Sans MS"/>
              </a:rPr>
              <a:t> distribution in  </a:t>
            </a:r>
            <a:r>
              <a:rPr lang="en-US" dirty="0" err="1" smtClean="0">
                <a:latin typeface="Comic Sans MS"/>
                <a:cs typeface="Comic Sans MS"/>
              </a:rPr>
              <a:t>pythia</a:t>
            </a:r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8" name="Picture 7" descr="x_gamma_with_dihadron_cu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40" y="4160739"/>
            <a:ext cx="3781087" cy="25607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728917"/>
            <a:ext cx="3026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mic Sans MS"/>
                <a:cs typeface="Comic Sans MS"/>
              </a:rPr>
              <a:t>x</a:t>
            </a:r>
            <a:r>
              <a:rPr lang="en-US" baseline="-25000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dirty="0" smtClean="0">
                <a:latin typeface="Comic Sans MS"/>
                <a:ea typeface="Lucida Grande"/>
                <a:cs typeface="Comic Sans MS"/>
              </a:rPr>
              <a:t>distribution in </a:t>
            </a:r>
            <a:r>
              <a:rPr lang="en-US" dirty="0" err="1" smtClean="0">
                <a:latin typeface="Comic Sans MS"/>
                <a:ea typeface="Lucida Grande"/>
                <a:cs typeface="Comic Sans MS"/>
              </a:rPr>
              <a:t>pythia</a:t>
            </a:r>
            <a:r>
              <a:rPr lang="en-US" dirty="0" smtClean="0">
                <a:latin typeface="Comic Sans MS"/>
                <a:ea typeface="Lucida Grande"/>
                <a:cs typeface="Comic Sans M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Lucida Grande"/>
                <a:cs typeface="Comic Sans MS"/>
              </a:rPr>
              <a:t>with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Lucida Grande"/>
                <a:cs typeface="Comic Sans MS"/>
              </a:rPr>
              <a:t>dihadron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Lucida Grande"/>
                <a:cs typeface="Comic Sans MS"/>
              </a:rPr>
              <a:t> collection</a:t>
            </a:r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10" name="Picture 9" descr="x_gamma_with_dihadron_cut_quark_gluon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878" y="4186720"/>
            <a:ext cx="3742723" cy="2534755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 rot="10800000">
            <a:off x="3635092" y="3825124"/>
            <a:ext cx="1199879" cy="25453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83807" y="3359585"/>
            <a:ext cx="232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Separate q/g </a:t>
            </a:r>
            <a:endParaRPr lang="en-US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18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3607</TotalTime>
  <Words>447</Words>
  <Application>Microsoft Macintosh PowerPoint</Application>
  <PresentationFormat>On-screen Show (4:3)</PresentationFormat>
  <Paragraphs>136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Photon structure as revealed in ep collision (unpolarized)</vt:lpstr>
      <vt:lpstr>Outline</vt:lpstr>
      <vt:lpstr>Background</vt:lpstr>
      <vt:lpstr>Resolved and Direct process  in Pythia</vt:lpstr>
      <vt:lpstr>Resolved and Direct process in Pythia</vt:lpstr>
      <vt:lpstr>Parton content of photon</vt:lpstr>
      <vt:lpstr>Dijet cross section in QCD</vt:lpstr>
      <vt:lpstr>Reconstruct xϒ measurement </vt:lpstr>
      <vt:lpstr>xϒ distribution </vt:lpstr>
      <vt:lpstr>xϒ distribution </vt:lpstr>
      <vt:lpstr>PowerPoint Presentation</vt:lpstr>
      <vt:lpstr>Measurement of dihadron  cross section</vt:lpstr>
      <vt:lpstr>To do list</vt:lpstr>
      <vt:lpstr>Backup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 structure as revealed in ep collision</dc:title>
  <dc:creator>Xiaoxuan Chu</dc:creator>
  <cp:lastModifiedBy>Xiaoxuan Chu</cp:lastModifiedBy>
  <cp:revision>172</cp:revision>
  <dcterms:created xsi:type="dcterms:W3CDTF">2015-04-15T17:28:18Z</dcterms:created>
  <dcterms:modified xsi:type="dcterms:W3CDTF">2015-05-11T14:49:14Z</dcterms:modified>
</cp:coreProperties>
</file>